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81" r:id="rId9"/>
    <p:sldId id="282" r:id="rId10"/>
    <p:sldId id="284" r:id="rId11"/>
    <p:sldId id="285" r:id="rId12"/>
    <p:sldId id="287" r:id="rId13"/>
    <p:sldId id="293" r:id="rId14"/>
    <p:sldId id="296" r:id="rId15"/>
    <p:sldId id="269" r:id="rId16"/>
    <p:sldId id="271" r:id="rId17"/>
    <p:sldId id="273" r:id="rId18"/>
    <p:sldId id="272" r:id="rId19"/>
    <p:sldId id="274" r:id="rId20"/>
    <p:sldId id="275" r:id="rId21"/>
    <p:sldId id="277" r:id="rId22"/>
    <p:sldId id="261" r:id="rId23"/>
    <p:sldId id="263" r:id="rId24"/>
    <p:sldId id="262" r:id="rId25"/>
    <p:sldId id="264" r:id="rId26"/>
    <p:sldId id="265" r:id="rId27"/>
    <p:sldId id="266" r:id="rId28"/>
    <p:sldId id="267" r:id="rId29"/>
    <p:sldId id="268" r:id="rId30"/>
    <p:sldId id="27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0809-67D9-4CEB-884B-29C3BC9FF0FA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A8BDE-1931-4680-B5C6-DE7D66562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3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9 экзаменационной работы – задание базового уровня сложности, проверяющее важнейшее орфографическое умение – правописание корней, и входящее в блок заданий по орфографии.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Процент выполнения этого задания в 2020 г. составил 67. Чтобы выполнить это задание, надо привлечь все знания о правописании корней слов. Устойчивость ошибок при выполнении этого задания обусловлена причинами, которые, как и при выполнении заданий 10 и 11, находятся за пределами орфографии, – неправильное определение состава слова. Кроме этого, причиной ошибок может быть неправильная квалификация орфограмм, что ведет к ложному применению правила.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Совершенствование способа предъявления этого задания в 2021 г. иллюстрирует дихотомию, которая всегда присутствует при разработке контрольных измерительных материалов для государственной итоговой аттестации: «фундаментальность» – «практическая полезность». Как известно, соотношение между этими двумя блоками всегда колеблется и зависит от целей школьного образования. Сегодня на первый план выдвигается проблема «функциональной грамотности» – умения выпускников использовать плоды школьной подготовки в решении практических задач. Однако практика показывает, что нельзя сужать теоретико-фундаментальную составляющую обучения, так как именно теория позволяет выработать общие ориентиры в решении широкого круга задач. Этим руководствовались составители контрольных измерительных материалов, меняя формат задания 9.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6B6D-3304-45ED-860E-C8A6B733D7B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7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зависимости от выполненных условий за комментарий проблемы исходного текста можно получить от 0 до 6 баллов. 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видно из формулировки, в 2021 г. участнику экзамена наряду с двумя примерами-иллюстрациями и наличием пояснений к ним потребуется указание на смысловую связь между примерами-иллюстрациями и ее анализ. При этом комментарий должен проводиться с опорой на исходный текст и без фактических ошибок. 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Изменения в формулировке задания 27 отражены в критериях оценивания этого задания. Основные требования к комментарию, зафиксированные в системе оценивания сочинения по прочитанному тексту (К2), приведены на схеме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6B6D-3304-45ED-860E-C8A6B733D7B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4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Изменения в критериях оценивания коснулись оценивания пунктуационной грамотности задания 27 с развернутым ответом. В 2021 г. количество пунктуационных ошибок по позиции оценивания от 0 до 2 баллов изменено и соответствует количеству ошибок при оценивании работы экзаменуемого за соблюдение орфографических норм.  (в демоверсии остались прежними критерии)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6B6D-3304-45ED-860E-C8A6B733D7B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0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аттестация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Шустина</a:t>
            </a:r>
            <a:r>
              <a:rPr lang="ru-RU" dirty="0" smtClean="0"/>
              <a:t> Ирина Викторовна, председатель региональной предметной комиссии ЕГЭ по русскому языку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Критерий № 2 «Аргументация.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ru-RU" sz="3200" b="1" dirty="0"/>
              <a:t>Привлечение литературного материала»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/>
              <a:t>Данный критерий нацеливает на проверку умения использовать литературный </a:t>
            </a:r>
            <a:r>
              <a:rPr lang="ru-RU" sz="2800" dirty="0" smtClean="0"/>
              <a:t>материал. 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2800" dirty="0" smtClean="0"/>
              <a:t>Участник должен строить рассуждение,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ru-RU" sz="2800" dirty="0" smtClean="0"/>
              <a:t>привлекая для</a:t>
            </a:r>
            <a:r>
              <a:rPr lang="en-US" sz="2800" dirty="0" smtClean="0"/>
              <a:t> </a:t>
            </a:r>
            <a:r>
              <a:rPr lang="ru-RU" sz="2800" dirty="0" smtClean="0"/>
              <a:t>аргументации не менее одного произведения отечественной или мировой литературы,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ru-RU" sz="2800" dirty="0" smtClean="0"/>
              <a:t>избирая свой путь использования литературного материала;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ru-RU" sz="2800" dirty="0" smtClean="0"/>
              <a:t>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/>
              <a:t> </a:t>
            </a:r>
          </a:p>
          <a:p>
            <a:pPr>
              <a:lnSpc>
                <a:spcPct val="90000"/>
              </a:lnSpc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/>
              <a:t>Критерий № 2 «Аргументация.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3600" b="1" dirty="0"/>
              <a:t>Привлечение литературного материала»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«</a:t>
            </a:r>
            <a:r>
              <a:rPr lang="ru-RU" sz="2800" b="1" dirty="0" smtClean="0"/>
              <a:t>Незачет</a:t>
            </a:r>
            <a:r>
              <a:rPr lang="ru-RU" sz="2800" dirty="0" smtClean="0"/>
              <a:t>» ставится при том условии, что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сочинение написано без привлечения литературного материала,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или в нем существенно искажено содержание произведения,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или литературные произведения лишь упоминаются в работе, не становясь опорой для рассуждения.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Во всех остальных случаях выставляется «</a:t>
            </a:r>
            <a:r>
              <a:rPr lang="ru-RU" sz="2800" b="1" dirty="0" smtClean="0"/>
              <a:t>зачет</a:t>
            </a:r>
            <a:r>
              <a:rPr lang="ru-RU" sz="2800" dirty="0" smtClean="0"/>
              <a:t>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Критерий № 3 «Композиция и логика рассуждения»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Данный критерий нацеливает на проверку умения логично выстраивать рассуждение на предложенную тему. </a:t>
            </a:r>
          </a:p>
          <a:p>
            <a:r>
              <a:rPr lang="ru-RU" dirty="0" smtClean="0"/>
              <a:t> «</a:t>
            </a:r>
            <a:r>
              <a:rPr lang="ru-RU" b="1" dirty="0" smtClean="0"/>
              <a:t>Незачет</a:t>
            </a:r>
            <a:r>
              <a:rPr lang="ru-RU" dirty="0" smtClean="0"/>
              <a:t>» ставится при условии, если грубые логические нарушения мешают пониманию смысла сказанного или отсутствует </a:t>
            </a:r>
            <a:r>
              <a:rPr lang="ru-RU" dirty="0" err="1" smtClean="0"/>
              <a:t>тезисно-доказательная</a:t>
            </a:r>
            <a:r>
              <a:rPr lang="ru-RU" dirty="0" smtClean="0"/>
              <a:t> часть. </a:t>
            </a:r>
          </a:p>
          <a:p>
            <a:r>
              <a:rPr lang="ru-RU" dirty="0" smtClean="0"/>
              <a:t>Во всех остальных случаях выставляется «</a:t>
            </a:r>
            <a:r>
              <a:rPr lang="ru-RU" b="1" dirty="0" smtClean="0"/>
              <a:t>зачет</a:t>
            </a:r>
            <a:r>
              <a:rPr lang="ru-RU" dirty="0" smtClean="0"/>
              <a:t>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Критерий </a:t>
            </a:r>
            <a:r>
              <a:rPr lang="ru-RU" sz="3600" b="1" dirty="0"/>
              <a:t>№ 4 </a:t>
            </a:r>
            <a:br>
              <a:rPr lang="ru-RU" sz="3600" b="1" dirty="0"/>
            </a:br>
            <a:r>
              <a:rPr lang="ru-RU" sz="3600" b="1" dirty="0"/>
              <a:t>«Качество письменной речи»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Данный критерий нацеливает на проверку речевого оформления текста сочинения. </a:t>
            </a:r>
          </a:p>
          <a:p>
            <a:r>
              <a:rPr lang="ru-RU" dirty="0" smtClean="0"/>
              <a:t> «</a:t>
            </a:r>
            <a:r>
              <a:rPr lang="ru-RU" b="1" dirty="0" smtClean="0"/>
              <a:t>Незачет</a:t>
            </a:r>
            <a:r>
              <a:rPr lang="ru-RU" dirty="0" smtClean="0"/>
              <a:t>» ставится при условии, если низкое качество речи, в том числе речевые ошибки, существенно затрудняет понимание смысла сочинения. </a:t>
            </a:r>
          </a:p>
          <a:p>
            <a:r>
              <a:rPr lang="ru-RU" dirty="0" smtClean="0"/>
              <a:t>Во всех остальных случаях выставляется «</a:t>
            </a:r>
            <a:r>
              <a:rPr lang="ru-RU" b="1" dirty="0" smtClean="0"/>
              <a:t>зачет</a:t>
            </a:r>
            <a:r>
              <a:rPr lang="ru-RU" dirty="0" smtClean="0"/>
              <a:t>». 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Критерий </a:t>
            </a:r>
            <a:r>
              <a:rPr lang="ru-RU" sz="3600" b="1" dirty="0"/>
              <a:t>№5 </a:t>
            </a:r>
            <a:r>
              <a:rPr lang="ru-RU" sz="3600" b="1" dirty="0" smtClean="0"/>
              <a:t>«</a:t>
            </a:r>
            <a:r>
              <a:rPr lang="ru-RU" sz="3600" b="1" dirty="0"/>
              <a:t>Грамотность»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Данный критерий позволяет оценить грамотность выпускника. </a:t>
            </a:r>
          </a:p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ru-RU"/>
              <a:t>» ставится, если грамматические, орфографические и пунктуационные ошибки, допущенные в сочинении, затрудняют чтение и понимание текста (в сумме более 5 ошибок на 100 слов).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Информация об итоговом сочинении/изложении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Методические рекомендации по организации и проведению итогового сочинения (изложения) в 2020/2021 учебном году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http://doc.fipi.ru/itogovoe-sochinenie/1-metodrek-itog-soch-2020-21.pdf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ЕГЭ по русскому языку: структура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/>
                <a:gridCol w="1152128"/>
                <a:gridCol w="1296144"/>
                <a:gridCol w="3610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Тип заданий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Количество заданий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Первичные баллы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максимального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первичного балла за выполнение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 данного уровня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сложности от максимального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первичного балла за всю работу,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равного 59 баллам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Тестовая часть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51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Задание с развернутым ответом (сочинение)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0588" y="3878190"/>
            <a:ext cx="6382160" cy="2638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7168" y="422674"/>
            <a:ext cx="6188781" cy="26745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97486" y="1140458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2020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043" y="4790801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2021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Задание 27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611561" y="1196752"/>
            <a:ext cx="8075240" cy="978123"/>
          </a:xfrm>
        </p:spPr>
        <p:txBody>
          <a:bodyPr/>
          <a:lstStyle/>
          <a:p>
            <a:r>
              <a:rPr lang="ru-RU" sz="3200" dirty="0" smtClean="0"/>
              <a:t> </a:t>
            </a:r>
            <a:endParaRPr lang="ru-RU" dirty="0"/>
          </a:p>
        </p:txBody>
      </p:sp>
      <p:sp>
        <p:nvSpPr>
          <p:cNvPr id="17" name="Объект 16"/>
          <p:cNvSpPr>
            <a:spLocks noGrp="1"/>
          </p:cNvSpPr>
          <p:nvPr>
            <p:ph sz="quarter" idx="4"/>
          </p:nvPr>
        </p:nvSpPr>
        <p:spPr>
          <a:xfrm>
            <a:off x="611560" y="1484784"/>
            <a:ext cx="7904981" cy="4896545"/>
          </a:xfrm>
        </p:spPr>
        <p:txBody>
          <a:bodyPr>
            <a:noAutofit/>
          </a:bodyPr>
          <a:lstStyle/>
          <a:p>
            <a:pPr marL="0" indent="174625">
              <a:spcBef>
                <a:spcPts val="0"/>
              </a:spcBef>
              <a:buNone/>
            </a:pPr>
            <a:r>
              <a:rPr lang="ru-RU" sz="1800" dirty="0"/>
              <a:t>Напишите сочинение по прочитанному тексту</a:t>
            </a:r>
            <a:r>
              <a:rPr lang="ru-RU" sz="1800" dirty="0" smtClean="0"/>
              <a:t>. 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 smtClean="0"/>
              <a:t>Сформулируйте </a:t>
            </a:r>
            <a:r>
              <a:rPr lang="ru-RU" sz="1800" dirty="0"/>
              <a:t>одну из проблем, </a:t>
            </a:r>
            <a:r>
              <a:rPr lang="ru-RU" sz="1800" b="1" dirty="0"/>
              <a:t>поставленных </a:t>
            </a:r>
            <a:r>
              <a:rPr lang="ru-RU" sz="1800" dirty="0"/>
              <a:t>автором текста</a:t>
            </a:r>
            <a:r>
              <a:rPr lang="ru-RU" sz="1800" dirty="0" smtClean="0"/>
              <a:t>. 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 smtClean="0"/>
              <a:t>Прокомментируйте </a:t>
            </a:r>
            <a:r>
              <a:rPr lang="ru-RU" sz="1800" dirty="0"/>
              <a:t>сформулированную проблему. Включите в </a:t>
            </a:r>
            <a:r>
              <a:rPr lang="ru-RU" sz="1800" dirty="0" smtClean="0"/>
              <a:t>комментарий два </a:t>
            </a:r>
            <a:r>
              <a:rPr lang="ru-RU" sz="1800" dirty="0"/>
              <a:t>примера-иллюстрации из прочитанного текста, которые, по </a:t>
            </a:r>
            <a:r>
              <a:rPr lang="ru-RU" sz="1800" dirty="0" smtClean="0"/>
              <a:t>Вашему мнению</a:t>
            </a:r>
            <a:r>
              <a:rPr lang="ru-RU" sz="1800" dirty="0"/>
              <a:t>, важны для понимания проблемы исходного текста (</a:t>
            </a:r>
            <a:r>
              <a:rPr lang="ru-RU" sz="1800" dirty="0" smtClean="0"/>
              <a:t>избегайте чрезмерного </a:t>
            </a:r>
            <a:r>
              <a:rPr lang="ru-RU" sz="1800" dirty="0"/>
              <a:t>цитирования). </a:t>
            </a:r>
            <a:r>
              <a:rPr lang="ru-RU" sz="1800" b="1" dirty="0"/>
              <a:t>Дайте пояснение к каждому </a:t>
            </a:r>
            <a:r>
              <a:rPr lang="ru-RU" sz="1800" b="1" dirty="0" smtClean="0"/>
              <a:t>примеру-иллюстрации</a:t>
            </a:r>
            <a:r>
              <a:rPr lang="ru-RU" sz="1800" b="1" dirty="0"/>
              <a:t>. </a:t>
            </a:r>
            <a:r>
              <a:rPr lang="ru-RU" sz="1800" b="1" dirty="0" smtClean="0"/>
              <a:t> Укажите </a:t>
            </a:r>
            <a:r>
              <a:rPr lang="ru-RU" sz="1800" b="1" dirty="0"/>
              <a:t>смысловую связь между </a:t>
            </a:r>
            <a:r>
              <a:rPr lang="ru-RU" sz="1800" b="1" dirty="0" smtClean="0"/>
              <a:t>примерами-иллюстрациями </a:t>
            </a:r>
            <a:r>
              <a:rPr lang="ru-RU" sz="1800" b="1" dirty="0" smtClean="0">
                <a:solidFill>
                  <a:srgbClr val="C00000"/>
                </a:solidFill>
              </a:rPr>
              <a:t>и </a:t>
            </a:r>
            <a:r>
              <a:rPr lang="ru-RU" sz="1800" b="1" dirty="0">
                <a:solidFill>
                  <a:srgbClr val="C00000"/>
                </a:solidFill>
              </a:rPr>
              <a:t>проанализируйте её.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/>
              <a:t>Сформулируйте позицию автора (рассказчика</a:t>
            </a:r>
            <a:r>
              <a:rPr lang="ru-RU" sz="1800" dirty="0" smtClean="0"/>
              <a:t>). </a:t>
            </a:r>
            <a:r>
              <a:rPr lang="ru-RU" sz="1800" b="1" dirty="0" smtClean="0"/>
              <a:t>Сформулируйте </a:t>
            </a:r>
            <a:r>
              <a:rPr lang="ru-RU" sz="1800" b="1" dirty="0"/>
              <a:t>и обоснуйте своё отношение к позиции автора (рассказчика</a:t>
            </a:r>
            <a:r>
              <a:rPr lang="ru-RU" sz="1800" b="1" dirty="0" smtClean="0"/>
              <a:t>) по </a:t>
            </a:r>
            <a:r>
              <a:rPr lang="ru-RU" sz="1800" b="1" dirty="0"/>
              <a:t>проблеме исходного текста.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/>
              <a:t>Объём сочинения – не менее 150 слов.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/>
              <a:t>Работа, написанная без опоры на прочитанный текст (не по данному тексту</a:t>
            </a:r>
            <a:r>
              <a:rPr lang="ru-RU" sz="1800" dirty="0" smtClean="0"/>
              <a:t>), не </a:t>
            </a:r>
            <a:r>
              <a:rPr lang="ru-RU" sz="1800" dirty="0"/>
              <a:t>оценивается. Если сочинение представляет собой пересказанный </a:t>
            </a:r>
            <a:r>
              <a:rPr lang="ru-RU" sz="1800" dirty="0" smtClean="0"/>
              <a:t>или полностью </a:t>
            </a:r>
            <a:r>
              <a:rPr lang="ru-RU" sz="1800" dirty="0"/>
              <a:t>переписанный исходный текст без каких бы то ни </a:t>
            </a:r>
            <a:r>
              <a:rPr lang="ru-RU" sz="1800" dirty="0" smtClean="0"/>
              <a:t>было комментариев</a:t>
            </a:r>
            <a:r>
              <a:rPr lang="ru-RU" sz="1800" dirty="0"/>
              <a:t>, то такая работа оценивается 0 баллов.</a:t>
            </a:r>
          </a:p>
          <a:p>
            <a:pPr marL="0" indent="174625">
              <a:spcBef>
                <a:spcPts val="0"/>
              </a:spcBef>
              <a:buNone/>
            </a:pPr>
            <a:r>
              <a:rPr lang="ru-RU" sz="1800" dirty="0"/>
              <a:t>Сочинение пишите аккуратно, разборчивым почерком.</a:t>
            </a:r>
          </a:p>
        </p:txBody>
      </p:sp>
    </p:spTree>
    <p:extLst>
      <p:ext uri="{BB962C8B-B14F-4D97-AF65-F5344CB8AC3E}">
        <p14:creationId xmlns:p14="http://schemas.microsoft.com/office/powerpoint/2010/main" val="293113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оценивания задания с развернутым ответом (2021)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3903" y="3010825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2020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9164" y="1924263"/>
            <a:ext cx="4362394" cy="25333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0269" y="4132313"/>
            <a:ext cx="4815657" cy="2018525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4572000" y="3010825"/>
            <a:ext cx="612509" cy="11243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6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Этапы итоговой аттестации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2057400"/>
                <a:gridCol w="20574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1.  </a:t>
                      </a:r>
                      <a:r>
                        <a:rPr lang="ru-RU" sz="2800" b="1" dirty="0" smtClean="0"/>
                        <a:t>Итоговое сочинение/изложение (середина апреля)</a:t>
                      </a:r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</a:t>
                      </a:r>
                      <a:r>
                        <a:rPr lang="ru-RU" sz="2800" b="1" dirty="0" smtClean="0"/>
                        <a:t>ЕГЭ (с 31 мая по 2 июля)</a:t>
                      </a:r>
                    </a:p>
                    <a:p>
                      <a:r>
                        <a:rPr lang="ru-RU" sz="2800" dirty="0" smtClean="0"/>
                        <a:t>(для тех, кто </a:t>
                      </a:r>
                      <a:r>
                        <a:rPr lang="ru-RU" sz="2800" b="1" i="0" dirty="0" smtClean="0">
                          <a:solidFill>
                            <a:srgbClr val="FF0000"/>
                          </a:solidFill>
                        </a:rPr>
                        <a:t>планирует</a:t>
                      </a:r>
                      <a:r>
                        <a:rPr lang="ru-RU" sz="2800" dirty="0" smtClean="0"/>
                        <a:t> поступать в высшие учебные заведения)</a:t>
                      </a:r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 smtClean="0"/>
                        <a:t>2. </a:t>
                      </a:r>
                      <a:r>
                        <a:rPr lang="ru-RU" sz="2800" b="1" dirty="0" smtClean="0"/>
                        <a:t>ГВЭ (конец мая)</a:t>
                      </a:r>
                    </a:p>
                    <a:p>
                      <a:r>
                        <a:rPr lang="ru-RU" sz="2800" dirty="0" smtClean="0"/>
                        <a:t>(для тех, кто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не планирует </a:t>
                      </a:r>
                      <a:r>
                        <a:rPr lang="ru-RU" sz="2800" dirty="0" smtClean="0"/>
                        <a:t>поступать в высшие учебные заведения)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сочинение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изложение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782" y="475162"/>
            <a:ext cx="6630862" cy="28966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3129" y="3735777"/>
            <a:ext cx="5743983" cy="18912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61124" y="5627076"/>
            <a:ext cx="5675988" cy="8401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41772" y="1121139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2020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222" y="4681426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2021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Информация о ЕГЭ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Демоверсии, спецификации, кодификаторы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https://fipi.ru/ege/analiticheskie-i-metodicheskie-materialy</a:t>
            </a:r>
            <a:endParaRPr lang="ru-RU" sz="2800" dirty="0" smtClean="0"/>
          </a:p>
          <a:p>
            <a:r>
              <a:rPr lang="ru-RU" sz="2800" b="1" dirty="0" smtClean="0"/>
              <a:t>Аналитические и методические материалы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https://fipi.ru/ege/analiticheskie-i-metodicheskie-materialy</a:t>
            </a: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ГВЭ (тематика сочинений)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1) </a:t>
            </a:r>
            <a:r>
              <a:rPr lang="ru-RU" sz="1800" b="1" dirty="0" smtClean="0"/>
              <a:t>Человек и страна, в которой он живёт </a:t>
            </a:r>
            <a:r>
              <a:rPr lang="ru-RU" sz="1800" dirty="0" smtClean="0"/>
              <a:t>(вопросы отношения к Отечеству, Родине; сущность патриотизма; проблема любви к Родине).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2) </a:t>
            </a:r>
            <a:r>
              <a:rPr lang="ru-RU" sz="1800" b="1" dirty="0" smtClean="0"/>
              <a:t>Добро и зло в современном мире </a:t>
            </a:r>
            <a:r>
              <a:rPr lang="ru-RU" sz="1800" dirty="0" smtClean="0"/>
              <a:t>(вопросы человеческих отношений в обществе, проявление и сущность добра и зла как явлений человеческой и общественной жизни).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3) </a:t>
            </a:r>
            <a:r>
              <a:rPr lang="ru-RU" sz="1800" b="1" dirty="0" smtClean="0"/>
              <a:t>Языковые реалии современного общества </a:t>
            </a:r>
            <a:r>
              <a:rPr lang="ru-RU" sz="1800" dirty="0" smtClean="0"/>
              <a:t>(вопросы существования, развития языка в современном обществе; отношение человека и общества к изменениям, происходящим в языке; вопросы необдуманного обращения со словом).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4) </a:t>
            </a:r>
            <a:r>
              <a:rPr lang="ru-RU" sz="1800" b="1" dirty="0" smtClean="0"/>
              <a:t>Человек – Личность – История </a:t>
            </a:r>
            <a:r>
              <a:rPr lang="ru-RU" sz="1800" dirty="0" smtClean="0"/>
              <a:t>(проблемы влияния истории на существование человека и человечества; отражение великого исторического прошлого в современных реалиях; сохранение и защита исторических ценностей, духовной культуры).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5) </a:t>
            </a:r>
            <a:r>
              <a:rPr lang="ru-RU" sz="1800" b="1" dirty="0" smtClean="0"/>
              <a:t>Выбор в жизни человека </a:t>
            </a:r>
            <a:r>
              <a:rPr lang="ru-RU" sz="1800" dirty="0" smtClean="0"/>
              <a:t>(вопросы определения будущего жизненного пути, профессии; отношения человека и общества в профессиональной сфере; проблемы нравственного выбора человека в различных ситуациях, нравственной ответственности; определение жизненных приоритетов). </a:t>
            </a:r>
            <a:endParaRPr lang="ru-R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Темы 2019 года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Человек без родины что птица без крыльев (народная пословица)</a:t>
            </a:r>
          </a:p>
          <a:p>
            <a:r>
              <a:rPr lang="ru-RU" dirty="0" smtClean="0"/>
              <a:t>«Дело жизни не в том, чтобы быть великим, богатым, славным, а в том, чтобы соблюсти душу» (Л.Н. Толстой)</a:t>
            </a:r>
          </a:p>
          <a:p>
            <a:r>
              <a:rPr lang="ru-RU" dirty="0" smtClean="0"/>
              <a:t>Что может рассказать о человеке его речь?</a:t>
            </a:r>
          </a:p>
          <a:p>
            <a:r>
              <a:rPr lang="ru-RU" dirty="0" smtClean="0"/>
              <a:t>Почему следует сохранять памятники истории и культуры?</a:t>
            </a:r>
          </a:p>
          <a:p>
            <a:r>
              <a:rPr lang="ru-RU" dirty="0" smtClean="0"/>
              <a:t>Какие современные профессии Вы считаете наиболее важными и нужными?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Объем сочинения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С 100-ми и 300-ми номерами вариантов – </a:t>
            </a:r>
            <a:r>
              <a:rPr lang="ru-RU" sz="3000" b="1" dirty="0" smtClean="0"/>
              <a:t>от  300 слов</a:t>
            </a:r>
            <a:r>
              <a:rPr lang="ru-RU" sz="30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Если в сочинении </a:t>
            </a:r>
            <a:r>
              <a:rPr lang="ru-RU" sz="3000" b="1" dirty="0" smtClean="0"/>
              <a:t>менее 250 слов </a:t>
            </a:r>
            <a:r>
              <a:rPr lang="ru-RU" sz="3000" dirty="0" smtClean="0"/>
              <a:t>(в подсчёт слов включаются все слова, в том числе служебные), то такая работа считается невыполненной и оценивается </a:t>
            </a:r>
            <a:r>
              <a:rPr lang="ru-RU" sz="3000" b="1" dirty="0" smtClean="0"/>
              <a:t>0 баллов</a:t>
            </a:r>
            <a:r>
              <a:rPr lang="ru-RU" sz="3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000" dirty="0" smtClean="0"/>
              <a:t>С 200-ми номерами вариантов  – </a:t>
            </a:r>
            <a:r>
              <a:rPr lang="ru-RU" sz="3000" b="1" dirty="0" smtClean="0"/>
              <a:t>от</a:t>
            </a:r>
            <a:r>
              <a:rPr lang="ru-RU" sz="3000" dirty="0" smtClean="0"/>
              <a:t> </a:t>
            </a:r>
            <a:r>
              <a:rPr lang="ru-RU" sz="3000" b="1" dirty="0" smtClean="0"/>
              <a:t>150 слов. </a:t>
            </a:r>
            <a:r>
              <a:rPr lang="ru-RU" sz="3000" dirty="0" smtClean="0"/>
              <a:t>Если в сочинении </a:t>
            </a:r>
            <a:r>
              <a:rPr lang="ru-RU" sz="3000" b="1" dirty="0" smtClean="0"/>
              <a:t>менее 100 слов </a:t>
            </a:r>
            <a:r>
              <a:rPr lang="ru-RU" sz="3000" dirty="0" smtClean="0"/>
              <a:t>(в подсчёт слов включаются все слова, в том числе служебные), то сочинение оценивается </a:t>
            </a:r>
            <a:r>
              <a:rPr lang="ru-RU" sz="3000" b="1" dirty="0" smtClean="0"/>
              <a:t>0 баллов</a:t>
            </a:r>
            <a:r>
              <a:rPr lang="ru-RU" sz="3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Сжатое изложение с творческим заданием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Текст</a:t>
            </a:r>
            <a:r>
              <a:rPr lang="ru-RU" dirty="0" smtClean="0"/>
              <a:t> для сжатого изложения представляет собой фрагмент статьи, очерка, рассказа философской, социальной, нравственной проблематики.  (Примерный объём текста для изложения – </a:t>
            </a:r>
            <a:r>
              <a:rPr lang="ru-RU" b="1" dirty="0" smtClean="0"/>
              <a:t>310–350 слов</a:t>
            </a:r>
            <a:r>
              <a:rPr lang="ru-RU" dirty="0" smtClean="0"/>
              <a:t>.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Творческое задание </a:t>
            </a:r>
            <a:r>
              <a:rPr lang="ru-RU" dirty="0" smtClean="0"/>
              <a:t>предполагает 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формулировку одной из проблем прочитанного текста,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формулировку авторской позиции по заявленной проблеме,  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аргументацию собственной позиции с опорой на читательский опыт или знания и жизненные наблюдения.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Объем изложения с творческим заданием (400, 600 варианты)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Сжатое изложение </a:t>
            </a:r>
            <a:r>
              <a:rPr lang="ru-RU" dirty="0" smtClean="0"/>
              <a:t>– </a:t>
            </a:r>
            <a:r>
              <a:rPr lang="ru-RU" b="1" dirty="0" smtClean="0"/>
              <a:t>от 70 слов</a:t>
            </a:r>
            <a:r>
              <a:rPr lang="ru-RU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в изложении </a:t>
            </a:r>
            <a:r>
              <a:rPr lang="ru-RU" b="1" dirty="0" smtClean="0"/>
              <a:t>менее 50 слов </a:t>
            </a:r>
            <a:r>
              <a:rPr lang="ru-RU" dirty="0" smtClean="0"/>
              <a:t>(в подсчёт слов включаются все слова, в том числе служебные), то изложение оценивается </a:t>
            </a:r>
            <a:r>
              <a:rPr lang="ru-RU" b="1" dirty="0" smtClean="0"/>
              <a:t>0 баллов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Творческое задание</a:t>
            </a:r>
            <a:r>
              <a:rPr lang="ru-RU" dirty="0" smtClean="0"/>
              <a:t> – </a:t>
            </a:r>
            <a:r>
              <a:rPr lang="ru-RU" b="1" dirty="0" smtClean="0"/>
              <a:t>от 200 слов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в сочинении </a:t>
            </a:r>
            <a:r>
              <a:rPr lang="ru-RU" b="1" dirty="0" smtClean="0"/>
              <a:t>менее 150 слов </a:t>
            </a:r>
            <a:r>
              <a:rPr lang="ru-RU" dirty="0" smtClean="0"/>
              <a:t>(в подсчёт слов включаются все слова, в том числе служебные), то сочинение оценивается </a:t>
            </a:r>
            <a:r>
              <a:rPr lang="ru-RU" b="1" dirty="0" smtClean="0"/>
              <a:t>0 баллов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Объем изложения с творческим заданием (500 варианты)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Сжатое изложение </a:t>
            </a:r>
            <a:r>
              <a:rPr lang="ru-RU" dirty="0" smtClean="0"/>
              <a:t>– </a:t>
            </a:r>
            <a:r>
              <a:rPr lang="ru-RU" b="1" dirty="0" smtClean="0"/>
              <a:t>от 50 слов. </a:t>
            </a:r>
            <a:r>
              <a:rPr lang="ru-RU" dirty="0" smtClean="0"/>
              <a:t>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Если в изложении </a:t>
            </a:r>
            <a:r>
              <a:rPr lang="ru-RU" b="1" dirty="0" smtClean="0"/>
              <a:t>менее 40 слов </a:t>
            </a:r>
            <a:r>
              <a:rPr lang="ru-RU" dirty="0" smtClean="0"/>
              <a:t>(в подсчёт слов включаются все слова, в том числе служебные), то изложение оценивается </a:t>
            </a:r>
            <a:r>
              <a:rPr lang="ru-RU" b="1" dirty="0" smtClean="0"/>
              <a:t>0 баллов.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b="1" dirty="0" smtClean="0"/>
              <a:t>Подробное изложение </a:t>
            </a:r>
            <a:r>
              <a:rPr lang="ru-RU" dirty="0" smtClean="0"/>
              <a:t>не регламентируется. </a:t>
            </a:r>
            <a:r>
              <a:rPr lang="ru-RU" b="1" dirty="0" smtClean="0"/>
              <a:t>Творческое задание </a:t>
            </a:r>
            <a:r>
              <a:rPr lang="ru-RU" dirty="0" smtClean="0"/>
              <a:t>– </a:t>
            </a:r>
            <a:r>
              <a:rPr lang="ru-RU" b="1" dirty="0" smtClean="0"/>
              <a:t>от 100 слов.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Если в сочинении </a:t>
            </a:r>
            <a:r>
              <a:rPr lang="ru-RU" b="1" dirty="0" smtClean="0"/>
              <a:t>менее 70 слов </a:t>
            </a:r>
            <a:r>
              <a:rPr lang="ru-RU" dirty="0" smtClean="0"/>
              <a:t>(в подсчёт слов включаются все слова, в том числе служебные), то сочинение оценивается </a:t>
            </a:r>
            <a:r>
              <a:rPr lang="ru-RU" b="1" dirty="0" smtClean="0"/>
              <a:t>0 баллов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Оценивание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672"/>
                <a:gridCol w="1368152"/>
                <a:gridCol w="1296144"/>
                <a:gridCol w="1368152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Первичные баллы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0–4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5–10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11–14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/>
                        <a:t>15–17 </a:t>
                      </a:r>
                    </a:p>
                    <a:p>
                      <a:pPr algn="ctr"/>
                      <a:endParaRPr lang="ru-RU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Отметка по пятибалльной шкале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2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3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4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/>
                        <a:t>5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Оценивание работ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050129"/>
              </p:ext>
            </p:extLst>
          </p:nvPr>
        </p:nvGraphicFramePr>
        <p:xfrm>
          <a:off x="539552" y="1268761"/>
          <a:ext cx="8147248" cy="4914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6812"/>
                <a:gridCol w="3034836"/>
                <a:gridCol w="1038788"/>
                <a:gridCol w="2036812"/>
              </a:tblGrid>
              <a:tr h="68721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Формы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Аспекты оценивания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Баллы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Максимальный первичный балл</a:t>
                      </a:r>
                      <a:endParaRPr lang="ru-RU" sz="2000" b="1" dirty="0"/>
                    </a:p>
                  </a:txBody>
                  <a:tcPr/>
                </a:tc>
              </a:tr>
              <a:tr h="398148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Сочинение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</a:tr>
              <a:tr h="398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Грамотность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960"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Сжатое изложение с творческим заданием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Сжатое изложение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</a:tr>
              <a:tr h="398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Творческое 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Грамотность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148"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Подробное изложение с творческим заданием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Сжатое изложение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</a:tr>
              <a:tr h="398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Творческое задание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9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Грамотность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148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Диктант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Грамотность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</a:tr>
              <a:tr h="3981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Точность записи текста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Тематические направления итогового сочинения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Забвению не подлежит </a:t>
            </a:r>
            <a:br>
              <a:rPr lang="ru-RU" dirty="0" smtClean="0"/>
            </a:br>
            <a:r>
              <a:rPr lang="ru-RU" dirty="0" smtClean="0"/>
              <a:t>2. Я и другие </a:t>
            </a:r>
            <a:br>
              <a:rPr lang="ru-RU" dirty="0" smtClean="0"/>
            </a:br>
            <a:r>
              <a:rPr lang="ru-RU" dirty="0" smtClean="0"/>
              <a:t>3. Время перемен </a:t>
            </a:r>
            <a:br>
              <a:rPr lang="ru-RU" dirty="0" smtClean="0"/>
            </a:br>
            <a:r>
              <a:rPr lang="ru-RU" dirty="0" smtClean="0"/>
              <a:t>4. Разговор с собой </a:t>
            </a:r>
            <a:br>
              <a:rPr lang="ru-RU" dirty="0" smtClean="0"/>
            </a:br>
            <a:r>
              <a:rPr lang="ru-RU" dirty="0" smtClean="0"/>
              <a:t>5. Между прошлым и будущим: портрет моего поколения 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Информация о ГВЭ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Спецификация экзаменационных материалов для проведения в 2021 году государственного выпускного экзамена по русскому языку(письменная форма) для обучающихся по образовательным программам среднего общего образования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http://doc.fipi.ru/gve/gve-11/2021/spec_RU_pism_gve-11_2021.pdf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Объем итогового сочинения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Рекомендуемое количество слов – </a:t>
            </a:r>
            <a:r>
              <a:rPr lang="ru-RU" b="1" dirty="0" smtClean="0"/>
              <a:t>от 350</a:t>
            </a:r>
            <a:r>
              <a:rPr lang="ru-RU" dirty="0" smtClean="0"/>
              <a:t>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/>
              <a:t>Если в сочинении </a:t>
            </a:r>
            <a:r>
              <a:rPr lang="ru-RU" b="1" dirty="0" smtClean="0"/>
              <a:t>менее 250 слов</a:t>
            </a:r>
            <a:r>
              <a:rPr lang="ru-RU" dirty="0" smtClean="0"/>
              <a:t> (в подсчёт включаются все слова, в том числе и служебные), то выставляется </a:t>
            </a:r>
            <a:r>
              <a:rPr lang="en-US" dirty="0" smtClean="0"/>
              <a:t>«</a:t>
            </a:r>
            <a:r>
              <a:rPr lang="ru-RU" dirty="0" smtClean="0"/>
              <a:t>незачет</a:t>
            </a:r>
            <a:r>
              <a:rPr lang="en-US" dirty="0" smtClean="0"/>
              <a:t>» </a:t>
            </a:r>
            <a:r>
              <a:rPr lang="ru-RU" dirty="0" smtClean="0"/>
              <a:t>за невыполнение требования № 1 и </a:t>
            </a:r>
            <a:r>
              <a:rPr lang="en-US" dirty="0" smtClean="0"/>
              <a:t>«</a:t>
            </a:r>
            <a:r>
              <a:rPr lang="ru-RU" dirty="0" smtClean="0"/>
              <a:t>незачет</a:t>
            </a:r>
            <a:r>
              <a:rPr lang="en-US" dirty="0" smtClean="0"/>
              <a:t>» </a:t>
            </a:r>
            <a:r>
              <a:rPr lang="ru-RU" dirty="0" smtClean="0"/>
              <a:t>за работу в целом (такие итоговые сочинения (изложения) не проверяются экспертами в соответствии с пятью критериями оценивания).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Объем итогового изложения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Рекомендуемый объем – </a:t>
            </a:r>
            <a:r>
              <a:rPr lang="ru-RU" b="1" dirty="0" smtClean="0"/>
              <a:t> 200 слов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Если в  изложении </a:t>
            </a:r>
            <a:r>
              <a:rPr lang="ru-RU" b="1" dirty="0" smtClean="0"/>
              <a:t>менее 150 слов  </a:t>
            </a:r>
            <a:r>
              <a:rPr lang="ru-RU" dirty="0" smtClean="0"/>
              <a:t>(в подсчёт включаются все слова, в том числе и служебные), то выставляется </a:t>
            </a:r>
            <a:r>
              <a:rPr lang="en-US" dirty="0" smtClean="0"/>
              <a:t>«</a:t>
            </a:r>
            <a:r>
              <a:rPr lang="ru-RU" dirty="0" smtClean="0"/>
              <a:t>незачет</a:t>
            </a:r>
            <a:r>
              <a:rPr lang="en-US" dirty="0" smtClean="0"/>
              <a:t>» </a:t>
            </a:r>
            <a:r>
              <a:rPr lang="ru-RU" dirty="0" smtClean="0"/>
              <a:t>за невыполнение требования № 1 и </a:t>
            </a:r>
            <a:r>
              <a:rPr lang="en-US" dirty="0" smtClean="0"/>
              <a:t>«</a:t>
            </a:r>
            <a:r>
              <a:rPr lang="ru-RU" dirty="0" smtClean="0"/>
              <a:t>незачет</a:t>
            </a:r>
            <a:r>
              <a:rPr lang="en-US" dirty="0" smtClean="0"/>
              <a:t>» </a:t>
            </a:r>
            <a:r>
              <a:rPr lang="ru-RU" dirty="0" smtClean="0"/>
              <a:t>за работу в целом (такие итоговые сочинения (изложения) не проверяются экспертами в соответствии с пятью критериями оценивания).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/>
          <a:lstStyle/>
          <a:p>
            <a:r>
              <a:rPr lang="ru-RU" sz="3600" b="1" dirty="0"/>
              <a:t>Требование № 1.	</a:t>
            </a:r>
            <a:r>
              <a:rPr lang="en-US" sz="3600" b="1" dirty="0"/>
              <a:t>«</a:t>
            </a:r>
            <a:r>
              <a:rPr lang="ru-RU" sz="3600" b="1" dirty="0"/>
              <a:t>Объем итогового сочинения (изложения)</a:t>
            </a:r>
            <a:r>
              <a:rPr lang="en-US" sz="3600" b="1" dirty="0"/>
              <a:t>»</a:t>
            </a:r>
            <a:endParaRPr lang="ru-RU" sz="36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Рекомендуемое количество слов – от 350. </a:t>
            </a:r>
          </a:p>
          <a:p>
            <a:pPr>
              <a:lnSpc>
                <a:spcPct val="90000"/>
              </a:lnSpc>
            </a:pPr>
            <a:r>
              <a:rPr lang="ru-RU" sz="2800"/>
              <a:t>Если в сочинении менее 250 слов, а в изложении менее 150 слов  (в подсчёт включаются все слова, в том числе и служебные),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1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(такие итоговые сочинения (изложения) не проверяются экспертами в соответствии с пятью критериями оценивания).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Требование № 2.	 </a:t>
            </a:r>
            <a:r>
              <a:rPr lang="en-US" sz="3200" b="1" dirty="0"/>
              <a:t>«</a:t>
            </a:r>
            <a:r>
              <a:rPr lang="ru-RU" sz="3200" b="1" dirty="0"/>
              <a:t>Самостоятельность написания итогового сочинения (изложения)</a:t>
            </a:r>
            <a:r>
              <a:rPr lang="en-US" sz="3200" b="1" dirty="0"/>
              <a:t>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Итоговое сочинение (изложение) выполняется самостоятельно. </a:t>
            </a:r>
          </a:p>
          <a:p>
            <a:pPr>
              <a:lnSpc>
                <a:spcPct val="90000"/>
              </a:lnSpc>
            </a:pPr>
            <a:r>
              <a:rPr lang="ru-RU" sz="2400"/>
              <a:t>Итоговое сочинение: не допускается списывание сочинения (фрагментов сочинения) из какого-либо источника (работа другого участника, чужой текст, опубликованный в бумажном и (или) электронном виде и др.). 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собственный текст участника.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Требование № 2.	 </a:t>
            </a:r>
            <a:r>
              <a:rPr lang="en-US" sz="3200" b="1" dirty="0"/>
              <a:t>«</a:t>
            </a:r>
            <a:r>
              <a:rPr lang="ru-RU" sz="3200" b="1" dirty="0"/>
              <a:t>Самостоятельность написания итогового сочинения (изложения)</a:t>
            </a:r>
            <a:r>
              <a:rPr lang="en-US" sz="3200" b="1" dirty="0"/>
              <a:t>»</a:t>
            </a:r>
            <a:endParaRPr lang="ru-RU" sz="32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Итоговое изложение: не допускается списывание изложения из какого-либо источника (работа другого участника, исходный текст и др.).</a:t>
            </a:r>
          </a:p>
          <a:p>
            <a:pPr>
              <a:lnSpc>
                <a:spcPct val="80000"/>
              </a:lnSpc>
            </a:pPr>
            <a:r>
              <a:rPr lang="ru-RU" sz="2800"/>
              <a:t>Если сочинение (изложение) признано экспертом несамостоятельным,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2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(такие итоговые сочинения (изложения) не проверяются экспертами в соответствии с пятью критериями оценивания).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Calibri" pitchFamily="34" charset="0"/>
              </a:rPr>
              <a:t>Критерий № 1 «Соответствие теме»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Данный критерий нацеливает на проверку содержания сочинения.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b="1" dirty="0" smtClean="0"/>
              <a:t>Незачет</a:t>
            </a:r>
            <a:r>
              <a:rPr lang="ru-RU" sz="2800" dirty="0" smtClean="0"/>
              <a:t>» ставится только в случае, если сочинение не соответствует теме или в нем не прослеживается конкретной цели высказывания, т.е. коммуникативного замысла. </a:t>
            </a:r>
            <a:endParaRPr lang="en-US" sz="2800" dirty="0" smtClean="0"/>
          </a:p>
          <a:p>
            <a:r>
              <a:rPr lang="ru-RU" sz="2800" dirty="0" smtClean="0"/>
              <a:t>Во всех остальных случаях выставляется «</a:t>
            </a:r>
            <a:r>
              <a:rPr lang="ru-RU" sz="2800" b="1" dirty="0" smtClean="0"/>
              <a:t>зачет</a:t>
            </a:r>
            <a:r>
              <a:rPr lang="ru-RU" sz="1600" dirty="0" smtClean="0"/>
              <a:t>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1955</Words>
  <Application>Microsoft Office PowerPoint</Application>
  <PresentationFormat>Экран (4:3)</PresentationFormat>
  <Paragraphs>198</Paragraphs>
  <Slides>30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Итоговая аттестация по русскому языку</vt:lpstr>
      <vt:lpstr>Этапы итоговой аттестации</vt:lpstr>
      <vt:lpstr>Тематические направления итогового сочинения</vt:lpstr>
      <vt:lpstr>Объем итогового сочинения</vt:lpstr>
      <vt:lpstr>Объем итогового изложения</vt:lpstr>
      <vt:lpstr>Требование № 1. «Объем итогового сочинения (изложения)»</vt:lpstr>
      <vt:lpstr> Требование № 2.  «Самостоятельность написания итогового сочинения (изложения)» </vt:lpstr>
      <vt:lpstr>Требование № 2.  «Самостоятельность написания итогового сочинения (изложения)»</vt:lpstr>
      <vt:lpstr>Критерий № 1 «Соответствие теме»</vt:lpstr>
      <vt:lpstr>Критерий № 2 «Аргументация.  Привлечение литературного материала»  </vt:lpstr>
      <vt:lpstr> Критерий № 2 «Аргументация.  Привлечение литературного материала»  </vt:lpstr>
      <vt:lpstr>Критерий № 3 «Композиция и логика рассуждения»  </vt:lpstr>
      <vt:lpstr> Критерий № 4  «Качество письменной речи»  </vt:lpstr>
      <vt:lpstr> Критерий №5 «Грамотность»  </vt:lpstr>
      <vt:lpstr>Информация об итоговом сочинении/изложении </vt:lpstr>
      <vt:lpstr>ЕГЭ по русскому языку: структура</vt:lpstr>
      <vt:lpstr>Презентация PowerPoint</vt:lpstr>
      <vt:lpstr>Задание 27</vt:lpstr>
      <vt:lpstr>Критерии оценивания задания с развернутым ответом (2021)</vt:lpstr>
      <vt:lpstr>Презентация PowerPoint</vt:lpstr>
      <vt:lpstr>Информация о ЕГЭ</vt:lpstr>
      <vt:lpstr>ГВЭ (тематика сочинений)</vt:lpstr>
      <vt:lpstr>Темы 2019 года</vt:lpstr>
      <vt:lpstr>Объем сочинения</vt:lpstr>
      <vt:lpstr>Сжатое изложение с творческим заданием</vt:lpstr>
      <vt:lpstr>Объем изложения с творческим заданием (400, 600 варианты)</vt:lpstr>
      <vt:lpstr>Объем изложения с творческим заданием (500 варианты)</vt:lpstr>
      <vt:lpstr>Оценивание</vt:lpstr>
      <vt:lpstr>Оценивание работ</vt:lpstr>
      <vt:lpstr>Информация о ГВЭ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по русскому языку</dc:title>
  <cp:lastModifiedBy>Ирина</cp:lastModifiedBy>
  <cp:revision>11</cp:revision>
  <dcterms:modified xsi:type="dcterms:W3CDTF">2021-01-20T19:36:06Z</dcterms:modified>
</cp:coreProperties>
</file>